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8" r:id="rId5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94843-9034-4C03-A0D7-16F52AF42365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FD2CC-BFA6-4D44-9B6B-43A5479C10EF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ไม่มีข้อความกำกับภาพอัตโนมัต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สี่เหลี่ยมผืนผ้า 5"/>
          <p:cNvSpPr/>
          <p:nvPr/>
        </p:nvSpPr>
        <p:spPr>
          <a:xfrm>
            <a:off x="2143108" y="514437"/>
            <a:ext cx="58579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th-TH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16" descr="à¸à¸¥à¸à¸²à¸£à¸à¹à¸à¸«à¸²à¸£à¸¹à¸à¸ à¸²à¸à¸ªà¸³à¸«à¸£à¸±à¸ à¹à¸à¸à¸ªà¸¸à¸à¸ à¸²à¸à¸à¸µà¹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4518" y="2346223"/>
            <a:ext cx="6626506" cy="3651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0" descr="C:\Users\PC\Downloads\logo-MOPH2.png"/>
          <p:cNvPicPr>
            <a:picLocks noChangeAspect="1" noChangeArrowheads="1"/>
          </p:cNvPicPr>
          <p:nvPr/>
        </p:nvPicPr>
        <p:blipFill>
          <a:blip r:embed="rId4" cstate="print"/>
          <a:srcRect r="29941"/>
          <a:stretch>
            <a:fillRect/>
          </a:stretch>
        </p:blipFill>
        <p:spPr bwMode="auto">
          <a:xfrm>
            <a:off x="1374604" y="2346223"/>
            <a:ext cx="2117275" cy="1340941"/>
          </a:xfrm>
          <a:prstGeom prst="rect">
            <a:avLst/>
          </a:prstGeom>
          <a:noFill/>
        </p:spPr>
      </p:pic>
      <p:pic>
        <p:nvPicPr>
          <p:cNvPr id="10" name="Picture 2" descr="ผลการค้นหารูปภาพสำหรับ โรคไข้เลือดออก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69" y="428604"/>
            <a:ext cx="3181575" cy="1988484"/>
          </a:xfrm>
          <a:prstGeom prst="rect">
            <a:avLst/>
          </a:prstGeom>
          <a:noFill/>
        </p:spPr>
      </p:pic>
      <p:pic>
        <p:nvPicPr>
          <p:cNvPr id="1026" name="Picture 2" descr="D:\png เทมเพลตสไลด์ By น้องแอ๋ว\alsiri84a10.png"/>
          <p:cNvPicPr>
            <a:picLocks noChangeAspect="1" noChangeArrowheads="1"/>
          </p:cNvPicPr>
          <p:nvPr/>
        </p:nvPicPr>
        <p:blipFill>
          <a:blip r:embed="rId6" cstate="print"/>
          <a:srcRect b="42402"/>
          <a:stretch>
            <a:fillRect/>
          </a:stretch>
        </p:blipFill>
        <p:spPr bwMode="auto">
          <a:xfrm>
            <a:off x="0" y="5572140"/>
            <a:ext cx="9144000" cy="1146330"/>
          </a:xfrm>
          <a:prstGeom prst="rect">
            <a:avLst/>
          </a:prstGeom>
          <a:noFill/>
        </p:spPr>
      </p:pic>
      <p:pic>
        <p:nvPicPr>
          <p:cNvPr id="13" name="Picture 8" descr="ผลการค้นหารูปภาพสำหรับ ไข้เลือดออก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5572140"/>
            <a:ext cx="1214446" cy="922622"/>
          </a:xfrm>
          <a:prstGeom prst="rect">
            <a:avLst/>
          </a:prstGeom>
          <a:noFill/>
        </p:spPr>
      </p:pic>
      <p:sp>
        <p:nvSpPr>
          <p:cNvPr id="12" name="สี่เหลี่ยมผืนผ้า 11"/>
          <p:cNvSpPr/>
          <p:nvPr/>
        </p:nvSpPr>
        <p:spPr>
          <a:xfrm>
            <a:off x="5143504" y="928670"/>
            <a:ext cx="3714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เขตสุขภาพที่ 8</a:t>
            </a:r>
            <a:endParaRPr lang="th-TH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496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ตัวยึดเนื้อหา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703532" cy="607223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/>
              <a:t>มาตรการและข้อเสนอแนะจากการตรวจราชการ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>
                <a:latin typeface="Angsana New" pitchFamily="18" charset="-34"/>
                <a:cs typeface="+mj-cs"/>
              </a:rPr>
              <a:t>Primary </a:t>
            </a:r>
            <a:r>
              <a:rPr lang="en-US" sz="2800" b="1" dirty="0">
                <a:latin typeface="Angsana New" pitchFamily="18" charset="-34"/>
                <a:cs typeface="+mj-cs"/>
              </a:rPr>
              <a:t>Prevention</a:t>
            </a:r>
            <a:br>
              <a:rPr lang="en-US" sz="2800" b="1" dirty="0">
                <a:latin typeface="Angsana New" pitchFamily="18" charset="-34"/>
                <a:cs typeface="+mj-cs"/>
              </a:rPr>
            </a:br>
            <a:r>
              <a:rPr lang="en-US" sz="2800" b="1" dirty="0" smtClean="0">
                <a:latin typeface="Angsana New" pitchFamily="18" charset="-34"/>
                <a:cs typeface="+mj-cs"/>
              </a:rPr>
              <a:t>	1</a:t>
            </a:r>
            <a:r>
              <a:rPr lang="en-US" sz="2800" b="1" dirty="0">
                <a:latin typeface="Angsana New" pitchFamily="18" charset="-34"/>
                <a:cs typeface="+mj-cs"/>
              </a:rPr>
              <a:t>) </a:t>
            </a:r>
            <a:r>
              <a:rPr lang="th-TH" sz="2800" b="1" dirty="0">
                <a:latin typeface="Angsana New" pitchFamily="18" charset="-34"/>
                <a:cs typeface="+mj-cs"/>
              </a:rPr>
              <a:t>เน้นการจัดการ</a:t>
            </a:r>
            <a:r>
              <a:rPr lang="th-TH" sz="2800" b="1" dirty="0" smtClean="0">
                <a:latin typeface="Angsana New" pitchFamily="18" charset="-34"/>
                <a:cs typeface="+mj-cs"/>
              </a:rPr>
              <a:t>ลูกน้ำยุงลาย </a:t>
            </a:r>
            <a:r>
              <a:rPr lang="th-TH" sz="2800" b="1" dirty="0">
                <a:latin typeface="Angsana New" pitchFamily="18" charset="-34"/>
                <a:cs typeface="+mj-cs"/>
              </a:rPr>
              <a:t>(การ</a:t>
            </a:r>
            <a:r>
              <a:rPr lang="th-TH" sz="2800" b="1" dirty="0" smtClean="0">
                <a:latin typeface="Angsana New" pitchFamily="18" charset="-34"/>
                <a:cs typeface="+mj-cs"/>
              </a:rPr>
              <a:t>มีส่วนร่วมของชุมชน) ตั้งแต่ มกราคม </a:t>
            </a:r>
            <a:r>
              <a:rPr lang="th-TH" sz="2800" b="1" dirty="0">
                <a:latin typeface="Angsana New" pitchFamily="18" charset="-34"/>
                <a:cs typeface="+mj-cs"/>
              </a:rPr>
              <a:t>– เมษายน</a:t>
            </a:r>
            <a:br>
              <a:rPr lang="th-TH" sz="2800" b="1" dirty="0">
                <a:latin typeface="Angsana New" pitchFamily="18" charset="-34"/>
                <a:cs typeface="+mj-cs"/>
              </a:rPr>
            </a:br>
            <a:r>
              <a:rPr lang="th-TH" sz="2800" b="1" dirty="0" smtClean="0">
                <a:latin typeface="Angsana New" pitchFamily="18" charset="-34"/>
                <a:cs typeface="+mj-cs"/>
              </a:rPr>
              <a:t>	2</a:t>
            </a:r>
            <a:r>
              <a:rPr lang="th-TH" sz="2800" b="1" dirty="0">
                <a:latin typeface="Angsana New" pitchFamily="18" charset="-34"/>
                <a:cs typeface="+mj-cs"/>
              </a:rPr>
              <a:t>) พัฒนา</a:t>
            </a:r>
            <a:r>
              <a:rPr lang="th-TH" sz="2800" b="1" dirty="0" smtClean="0">
                <a:latin typeface="Angsana New" pitchFamily="18" charset="-34"/>
                <a:cs typeface="+mj-cs"/>
              </a:rPr>
              <a:t>ทีมสอบสวน ทีมสำรวจลูกน้ำ ทีมพ่นสารเคมี และเตรียม</a:t>
            </a:r>
            <a:r>
              <a:rPr lang="th-TH" sz="2800" b="1" dirty="0">
                <a:latin typeface="Angsana New" pitchFamily="18" charset="-34"/>
                <a:cs typeface="+mj-cs"/>
              </a:rPr>
              <a:t>วัสดุ</a:t>
            </a:r>
            <a:r>
              <a:rPr lang="th-TH" sz="2800" b="1" dirty="0" smtClean="0">
                <a:latin typeface="Angsana New" pitchFamily="18" charset="-34"/>
                <a:cs typeface="+mj-cs"/>
              </a:rPr>
              <a:t>อุปกรณ์          ให้มีความ</a:t>
            </a:r>
            <a:r>
              <a:rPr lang="th-TH" sz="2800" b="1" dirty="0">
                <a:latin typeface="Angsana New" pitchFamily="18" charset="-34"/>
                <a:cs typeface="+mj-cs"/>
              </a:rPr>
              <a:t>พร้อม</a:t>
            </a:r>
            <a:br>
              <a:rPr lang="th-TH" sz="2800" b="1" dirty="0">
                <a:latin typeface="Angsana New" pitchFamily="18" charset="-34"/>
                <a:cs typeface="+mj-cs"/>
              </a:rPr>
            </a:br>
            <a:r>
              <a:rPr lang="en-US" sz="2800" b="1" dirty="0" smtClean="0">
                <a:latin typeface="Angsana New" pitchFamily="18" charset="-34"/>
                <a:cs typeface="+mj-cs"/>
              </a:rPr>
              <a:t>Secondary </a:t>
            </a:r>
            <a:r>
              <a:rPr lang="en-US" sz="2800" b="1" dirty="0">
                <a:latin typeface="Angsana New" pitchFamily="18" charset="-34"/>
                <a:cs typeface="+mj-cs"/>
              </a:rPr>
              <a:t>Prevention</a:t>
            </a:r>
            <a:br>
              <a:rPr lang="en-US" sz="2800" b="1" dirty="0">
                <a:latin typeface="Angsana New" pitchFamily="18" charset="-34"/>
                <a:cs typeface="+mj-cs"/>
              </a:rPr>
            </a:br>
            <a:r>
              <a:rPr lang="en-US" sz="2800" b="1" dirty="0" smtClean="0">
                <a:latin typeface="Angsana New" pitchFamily="18" charset="-34"/>
                <a:cs typeface="+mj-cs"/>
              </a:rPr>
              <a:t>	1</a:t>
            </a:r>
            <a:r>
              <a:rPr lang="en-US" sz="2800" b="1" dirty="0">
                <a:latin typeface="Angsana New" pitchFamily="18" charset="-34"/>
                <a:cs typeface="+mj-cs"/>
              </a:rPr>
              <a:t>) SAT </a:t>
            </a:r>
            <a:r>
              <a:rPr lang="th-TH" sz="2800" b="1" dirty="0" smtClean="0">
                <a:latin typeface="Angsana New" pitchFamily="18" charset="-34"/>
                <a:cs typeface="+mj-cs"/>
              </a:rPr>
              <a:t>วิเคราะห์</a:t>
            </a:r>
            <a:r>
              <a:rPr lang="th-TH" sz="2800" b="1" dirty="0" err="1" smtClean="0">
                <a:latin typeface="Angsana New" pitchFamily="18" charset="-34"/>
                <a:cs typeface="+mj-cs"/>
              </a:rPr>
              <a:t>ข้อมููล</a:t>
            </a:r>
            <a:r>
              <a:rPr lang="th-TH" sz="2800" b="1" dirty="0" smtClean="0">
                <a:latin typeface="Angsana New" pitchFamily="18" charset="-34"/>
                <a:cs typeface="+mj-cs"/>
              </a:rPr>
              <a:t> </a:t>
            </a:r>
            <a:r>
              <a:rPr lang="th-TH" sz="2800" b="1" dirty="0">
                <a:latin typeface="Angsana New" pitchFamily="18" charset="-34"/>
                <a:cs typeface="+mj-cs"/>
              </a:rPr>
              <a:t>เสนอ</a:t>
            </a:r>
            <a:r>
              <a:rPr lang="th-TH" sz="2800" b="1" dirty="0" smtClean="0">
                <a:latin typeface="Angsana New" pitchFamily="18" charset="-34"/>
                <a:cs typeface="+mj-cs"/>
              </a:rPr>
              <a:t>ให้นายอำเภอ/หัวหน้าส่วนราชการร่วมกันแก้ไขปัญหา</a:t>
            </a:r>
            <a:r>
              <a:rPr lang="th-TH" sz="2800" b="1" dirty="0">
                <a:latin typeface="Angsana New" pitchFamily="18" charset="-34"/>
                <a:cs typeface="+mj-cs"/>
              </a:rPr>
              <a:t/>
            </a:r>
            <a:br>
              <a:rPr lang="th-TH" sz="2800" b="1" dirty="0">
                <a:latin typeface="Angsana New" pitchFamily="18" charset="-34"/>
                <a:cs typeface="+mj-cs"/>
              </a:rPr>
            </a:br>
            <a:r>
              <a:rPr lang="th-TH" sz="2800" b="1" dirty="0" smtClean="0">
                <a:latin typeface="Angsana New" pitchFamily="18" charset="-34"/>
                <a:cs typeface="+mj-cs"/>
              </a:rPr>
              <a:t>	2</a:t>
            </a:r>
            <a:r>
              <a:rPr lang="th-TH" sz="2800" b="1" dirty="0">
                <a:latin typeface="Angsana New" pitchFamily="18" charset="-34"/>
                <a:cs typeface="+mj-cs"/>
              </a:rPr>
              <a:t>) ทีมควบคุมโรค ควรประสาน </a:t>
            </a:r>
            <a:r>
              <a:rPr lang="th-TH" sz="2800" b="1" dirty="0" err="1">
                <a:latin typeface="Angsana New" pitchFamily="18" charset="-34"/>
                <a:cs typeface="+mj-cs"/>
              </a:rPr>
              <a:t>อปท.</a:t>
            </a:r>
            <a:r>
              <a:rPr lang="th-TH" sz="2800" b="1" dirty="0">
                <a:latin typeface="Angsana New" pitchFamily="18" charset="-34"/>
                <a:cs typeface="+mj-cs"/>
              </a:rPr>
              <a:t>/</a:t>
            </a:r>
            <a:r>
              <a:rPr lang="th-TH" sz="2800" b="1" dirty="0" smtClean="0">
                <a:latin typeface="Angsana New" pitchFamily="18" charset="-34"/>
                <a:cs typeface="+mj-cs"/>
              </a:rPr>
              <a:t>ผู้นำชุมชน และสถานศึกษาร่วมดำเนินการ </a:t>
            </a:r>
            <a:br>
              <a:rPr lang="th-TH" sz="2800" b="1" dirty="0" smtClean="0">
                <a:latin typeface="Angsana New" pitchFamily="18" charset="-34"/>
                <a:cs typeface="+mj-cs"/>
              </a:rPr>
            </a:br>
            <a:endParaRPr lang="th-TH" sz="2800" b="1" dirty="0">
              <a:latin typeface="Angsana New" pitchFamily="18" charset="-34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2" descr="ไม่มีข้อความกำกับภาพอัตโนมัต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142844" y="1000108"/>
            <a:ext cx="8858312" cy="1428760"/>
          </a:xfrm>
          <a:prstGeom prst="triangle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786050" y="1785926"/>
            <a:ext cx="43576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แผนงาน การควบคุมและป้องกันโรคติดต่อ</a:t>
            </a:r>
            <a:endParaRPr kumimoji="0" lang="en-US" sz="1600" b="0" i="0" u="none" strike="noStrike" cap="none" normalizeH="0" baseline="0" dirty="0" smtClean="0">
              <a:ln>
                <a:noFill/>
              </a:ln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โครงการการควบคุมป้องกันโรคไข้เลือดออก</a:t>
            </a:r>
            <a:endParaRPr kumimoji="0" lang="th-TH" sz="1600" b="0" i="0" u="none" strike="noStrike" cap="none" normalizeH="0" baseline="0" dirty="0" smtClean="0">
              <a:ln>
                <a:noFill/>
              </a:ln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2143108" y="285728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แผนพัฒนาระบบบริการสุขภาพ</a:t>
            </a:r>
          </a:p>
          <a:p>
            <a:r>
              <a:rPr lang="th-TH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        สาขาโรค </a:t>
            </a:r>
            <a:br>
              <a:rPr lang="th-TH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endParaRPr lang="th-TH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ผลการค้นหารูปภาพสำหรับ โรคไข้เลือดออ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7350" y="476672"/>
            <a:ext cx="2630096" cy="1685959"/>
          </a:xfrm>
          <a:prstGeom prst="rect">
            <a:avLst/>
          </a:prstGeom>
          <a:noFill/>
        </p:spPr>
      </p:pic>
      <p:sp>
        <p:nvSpPr>
          <p:cNvPr id="6" name="สี่เหลี่ยมผืนผ้า 5"/>
          <p:cNvSpPr/>
          <p:nvPr/>
        </p:nvSpPr>
        <p:spPr>
          <a:xfrm rot="1102621">
            <a:off x="4433923" y="1247133"/>
            <a:ext cx="17144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PP Excellence </a:t>
            </a:r>
            <a:endParaRPr lang="th-TH" sz="16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rot="20523070">
            <a:off x="834689" y="1581162"/>
            <a:ext cx="38182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9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หน่วยงานหลัก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kumimoji="0" lang="th-TH" sz="9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สํานักงานสาธารณสุขจังหวัดนครพนม </a:t>
            </a:r>
            <a:br>
              <a:rPr kumimoji="0" lang="th-TH" sz="9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th-TH" sz="9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หน่วยงานร่วม </a:t>
            </a: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kumimoji="0" lang="th-TH" sz="9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สํานักงานสาธารณสุขจังหวัดทุกแห่งในเขตสุขภาพที่ 8 </a:t>
            </a:r>
          </a:p>
        </p:txBody>
      </p:sp>
      <p:sp>
        <p:nvSpPr>
          <p:cNvPr id="17" name="สี่เหลี่ยมผืนผ้า 16"/>
          <p:cNvSpPr/>
          <p:nvPr/>
        </p:nvSpPr>
        <p:spPr>
          <a:xfrm>
            <a:off x="1928794" y="2428868"/>
            <a:ext cx="7072362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th-TH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1)อัตราป่วยโรคไข้เลือดออกลดลง ร้อยละ 20 จากค่ามัธยฐาน 5 ปี 2)อัตราตายโรคไข้เลือดออก = 0 3) ร้อยละ 80 ของหมู่บ้าน/ชุมชน มีค่าดัชนีลูกน้ำตามเกณฑ์ที่</a:t>
            </a:r>
            <a:r>
              <a:rPr lang="th-TH" sz="9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กําหนด</a:t>
            </a:r>
            <a:r>
              <a:rPr lang="th-TH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4)</a:t>
            </a:r>
            <a:r>
              <a:rPr lang="th-TH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ร้อยละ</a:t>
            </a:r>
            <a:r>
              <a:rPr lang="en-US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100 </a:t>
            </a:r>
            <a:r>
              <a:rPr lang="th-TH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ของจังหวัดมีการติดตามวิเคราะห์ ประเมิน และตรวจจับการระบาดโรคติดต่อนำโดยยุงลาย โดยใช้ข้อมูลเฝ้าระวัง 5 มิติ 5) ร้อยละ</a:t>
            </a:r>
            <a:r>
              <a:rPr lang="en-US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80 </a:t>
            </a:r>
            <a:r>
              <a:rPr lang="th-TH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ของอำเภอที่มีภาคีเครือข่ายมีการนำกระบวนการจัดการพาหะนำโรคแบบผสมผสานมาใช้ป้องกันและควบคุมยุงลาย6) ร้อยละ </a:t>
            </a:r>
            <a:r>
              <a:rPr lang="en-US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50</a:t>
            </a:r>
            <a:r>
              <a:rPr lang="th-TH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ของประชาชนที่สามารถเข้าถึง เข้าใจ ประเมิน ปรับใช้ และบอกต่อข้อมูลสุขภาพด้านการป้องกันโรคติดต่อนำโดยยุงลาย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3" name="สี่เหลี่ยมผืนผ้า 22"/>
          <p:cNvSpPr/>
          <p:nvPr/>
        </p:nvSpPr>
        <p:spPr>
          <a:xfrm>
            <a:off x="1928794" y="3143248"/>
            <a:ext cx="7072362" cy="7143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h-TH" sz="1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อัตราป่วยโรคไข้เลือดออก ของจังหวัดในเขตสุภาพที่ 8 </a:t>
            </a:r>
            <a:r>
              <a:rPr lang="th-TH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บึงกาฬ อัตรา</a:t>
            </a:r>
            <a:r>
              <a:rPr lang="th-TH" sz="1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ป่วย </a:t>
            </a:r>
            <a:r>
              <a:rPr lang="en-US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205</a:t>
            </a:r>
            <a:r>
              <a:rPr lang="th-TH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ต่อแสน เลย อัตราป่วย </a:t>
            </a:r>
            <a:r>
              <a:rPr lang="en-US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211</a:t>
            </a:r>
            <a:r>
              <a:rPr lang="th-TH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th-TH" sz="1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ต่อแสน นครพนม อัตรา</a:t>
            </a:r>
            <a:r>
              <a:rPr lang="th-TH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ป่วย</a:t>
            </a:r>
            <a:r>
              <a:rPr lang="en-US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120</a:t>
            </a:r>
            <a:r>
              <a:rPr lang="th-TH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ต่อแสน หนองบัวลำภู อัตราป่วย  </a:t>
            </a:r>
            <a:r>
              <a:rPr lang="en-US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68 </a:t>
            </a:r>
            <a:r>
              <a:rPr lang="th-TH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ต่อ</a:t>
            </a:r>
            <a:r>
              <a:rPr lang="th-TH" sz="1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แสน หนองคาย อัตราป่วย </a:t>
            </a:r>
            <a:r>
              <a:rPr lang="en-US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90</a:t>
            </a:r>
            <a:r>
              <a:rPr lang="th-TH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ต่อแสน อุดรธานี อัตราป่วย </a:t>
            </a:r>
            <a:r>
              <a:rPr lang="en-US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91</a:t>
            </a:r>
            <a:r>
              <a:rPr lang="th-TH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ต่อแสน สกลนคร อัตราป่วย </a:t>
            </a:r>
            <a:r>
              <a:rPr lang="en-US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64</a:t>
            </a:r>
            <a:r>
              <a:rPr lang="th-TH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ข้อมูล ณ วันที่  </a:t>
            </a:r>
            <a:r>
              <a:rPr lang="en-US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 </a:t>
            </a:r>
            <a:r>
              <a:rPr lang="th-TH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กันยายน 256</a:t>
            </a:r>
            <a:r>
              <a:rPr lang="en-US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th-TH" sz="1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th-TH" sz="1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สำนักควบคุมโรคนำโดยแมลง </a:t>
            </a:r>
            <a:endParaRPr lang="th-TH" sz="1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th-TH" sz="1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" name="สี่เหลี่ยมผืนผ้า 26"/>
          <p:cNvSpPr/>
          <p:nvPr/>
        </p:nvSpPr>
        <p:spPr>
          <a:xfrm>
            <a:off x="1928794" y="3786190"/>
            <a:ext cx="2643206" cy="5539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th-TH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ยุทธศาสตร์ที่ 1 การส่งเสริม สนับสนุน ระบบกลไกการเตือนภัยและตอบโต้ภาวะฉุกเฉินไข้เลือดออก</a:t>
            </a:r>
          </a:p>
        </p:txBody>
      </p:sp>
      <p:sp>
        <p:nvSpPr>
          <p:cNvPr id="28" name="สี่เหลี่ยมผืนผ้า 27"/>
          <p:cNvSpPr/>
          <p:nvPr/>
        </p:nvSpPr>
        <p:spPr>
          <a:xfrm>
            <a:off x="4572000" y="3786190"/>
            <a:ext cx="2000264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th-TH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ยุทธศาสตร์ที่ 2 การสร้าง เครือข่ายการมีส่วนร่วมในการป้องกันควบคุมไข้เลือดออก </a:t>
            </a:r>
            <a:endParaRPr lang="th-TH" sz="1000" dirty="0"/>
          </a:p>
        </p:txBody>
      </p:sp>
      <p:sp>
        <p:nvSpPr>
          <p:cNvPr id="29" name="สี่เหลี่ยมผืนผ้า 28"/>
          <p:cNvSpPr/>
          <p:nvPr/>
        </p:nvSpPr>
        <p:spPr>
          <a:xfrm>
            <a:off x="6572264" y="3786190"/>
            <a:ext cx="2428892" cy="5539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th-TH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ยุทธศาสตร์ที่ 3 การพัฒนาระบบการดูแลรักษาผู้ป่วยโรคไข้เลือดออก</a:t>
            </a:r>
          </a:p>
          <a:p>
            <a:pPr algn="ctr">
              <a:spcAft>
                <a:spcPts val="0"/>
              </a:spcAft>
            </a:pPr>
            <a:r>
              <a:rPr lang="th-TH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และการส่งต่อ </a:t>
            </a:r>
            <a:endParaRPr lang="en-US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สี่เหลี่ยมผืนผ้า 29"/>
          <p:cNvSpPr/>
          <p:nvPr/>
        </p:nvSpPr>
        <p:spPr>
          <a:xfrm>
            <a:off x="1928794" y="4286256"/>
            <a:ext cx="2714644" cy="116955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1.เฝ้าระวังโรคสถานการณ์ และเตรียมความพร้อมก่อนการเกิดโรคโดยใช้ข้อมูลเฝ้าระวัง 5 มิติ </a:t>
            </a:r>
            <a:b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ควบคุมแหล่งเพาะพันธุ์ยุงลายและจัดการสภาพแวดล้อมที่เอื้อต่อการเกิดโรค</a:t>
            </a:r>
            <a:b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 ควบคุมการระบาดและการสอบสวนโรคให้มีประสิทธิภาพโดยใช้เครื่องมือ 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R8-506</a:t>
            </a:r>
            <a:b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4.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พัฒนาศักยภาพและเตรียมความพร้อมของทีม</a:t>
            </a:r>
            <a:r>
              <a:rPr lang="th-TH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" name="สี่เหลี่ยมผืนผ้า 30"/>
          <p:cNvSpPr/>
          <p:nvPr/>
        </p:nvSpPr>
        <p:spPr>
          <a:xfrm>
            <a:off x="4572000" y="4357694"/>
            <a:ext cx="2000264" cy="11695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1.ระดมทรัพยากร เช่น งบประมาณ วัสดุ เคมีภัณฑ์ เครื่องมือและอุปกรณ์ต่างๆที่ใช้ในการควบคุมโรค</a:t>
            </a:r>
            <a:b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ควบคุมพาหะนำโรคโดยใช้กระบวนการจัดการพาหะนำโรคแบบผสมผสาน</a:t>
            </a:r>
            <a:endParaRPr lang="th-TH" sz="1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endParaRPr lang="en-US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2" name="สี่เหลี่ยมผืนผ้า 31"/>
          <p:cNvSpPr/>
          <p:nvPr/>
        </p:nvSpPr>
        <p:spPr>
          <a:xfrm>
            <a:off x="6572264" y="4357694"/>
            <a:ext cx="2428892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</a:t>
            </a:r>
            <a:r>
              <a:rPr lang="th-TH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พัฒนาขีดความสามารถบุคลากรที่เกี่ยวข้องกับการรักษา เรื่องการวินิจฉัย การรักษาและส่งต่อ</a:t>
            </a:r>
            <a:endParaRPr lang="en-US" sz="1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th-TH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ตรวจประเมินการวินิจฉัยตามเกณฑ์ทางคลินิก</a:t>
            </a:r>
            <a:r>
              <a:rPr lang="en-US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th-TH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ทางห้องปฏิบัติการ</a:t>
            </a:r>
            <a:r>
              <a:rPr lang="en-US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 </a:t>
            </a:r>
            <a:r>
              <a:rPr lang="th-TH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จัดระบบส่งต่อที่เหมาะสม มีประสิทธิภาพ</a:t>
            </a:r>
            <a:r>
              <a:rPr lang="en-US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000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US" sz="1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endParaRPr lang="en-US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สี่เหลี่ยมผืนผ้า 24"/>
          <p:cNvSpPr/>
          <p:nvPr/>
        </p:nvSpPr>
        <p:spPr>
          <a:xfrm>
            <a:off x="1928794" y="5500702"/>
            <a:ext cx="1571636" cy="132343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th-TH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ไตรมาสที่</a:t>
            </a:r>
            <a:r>
              <a:rPr lang="en-US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</a:t>
            </a:r>
            <a:br>
              <a:rPr lang="en-US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หมู่บ้าน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ชุมชน มีค่า 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HI 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น้อยกว่าหรือเท่ากับ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10 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มากกว่า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80%</a:t>
            </a:r>
            <a:b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โรงพยาบาล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โรงเรียน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ศูนย์เด็ก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/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วัด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อาคารสถานที่อื่นๆ 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CI = 0  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มากกว่า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80 %</a:t>
            </a:r>
            <a:endParaRPr lang="en-US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สี่เหลี่ยมผืนผ้า 25"/>
          <p:cNvSpPr/>
          <p:nvPr/>
        </p:nvSpPr>
        <p:spPr>
          <a:xfrm>
            <a:off x="3428992" y="5500702"/>
            <a:ext cx="1643074" cy="1323439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th-TH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ไตรมาสที่ 2</a:t>
            </a:r>
            <a:br>
              <a:rPr lang="th-TH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1.ทุกหมู่บ้าน/ชุมชน ที่พบผู้ป่วยมีค่า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HI ≤ 10 </a:t>
            </a:r>
            <a:r>
              <a:rPr lang="th-TH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รร.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/ศูนย์เด็ก วัด/อาคาร สถานที่ ทุกแห่งมีค่า 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CI = 0</a:t>
            </a:r>
            <a:b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ทีม 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SRRT 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ระดับ</a:t>
            </a:r>
            <a:r>
              <a:rPr lang="th-TH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อําเภอ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1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ตําบล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ได้รับ  การพัฒนาศักยภาพ มากกว่าร้อยละ 80</a:t>
            </a:r>
            <a:r>
              <a:rPr lang="th-TH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สี่เหลี่ยมผืนผ้า 32"/>
          <p:cNvSpPr/>
          <p:nvPr/>
        </p:nvSpPr>
        <p:spPr>
          <a:xfrm>
            <a:off x="5072066" y="5500702"/>
            <a:ext cx="2000264" cy="1323439"/>
          </a:xfrm>
          <a:prstGeom prst="rect">
            <a:avLst/>
          </a:prstGeom>
          <a:solidFill>
            <a:srgbClr val="CCCCFF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th-TH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ไตรมาสที่ 3</a:t>
            </a:r>
            <a:br>
              <a:rPr lang="th-TH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1.มีการประชุม</a:t>
            </a: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War room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อย่าง น้อยเดือนละ1ครั้ง</a:t>
            </a:r>
            <a:b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2.ดําเนินมาตรการ 3-3-1ในชุมชนที่พบผู้ป่วยทุกราย</a:t>
            </a:r>
            <a:b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</a:t>
            </a:r>
            <a:r>
              <a:rPr lang="th-TH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อำเภอมีการนำกระบวนการจัดการพาหะนำโรคแบบผสมผสานมาใช้ป้องกันและควบคุมยุงลาย</a:t>
            </a:r>
            <a:endParaRPr lang="en-US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" name="สี่เหลี่ยมผืนผ้า 33"/>
          <p:cNvSpPr/>
          <p:nvPr/>
        </p:nvSpPr>
        <p:spPr>
          <a:xfrm>
            <a:off x="7072330" y="5500702"/>
            <a:ext cx="2071670" cy="1061829"/>
          </a:xfrm>
          <a:prstGeom prst="rect">
            <a:avLst/>
          </a:prstGeom>
          <a:solidFill>
            <a:srgbClr val="FFCC99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th-TH" sz="105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ไตรมาส</a:t>
            </a:r>
            <a:r>
              <a:rPr lang="th-TH" sz="105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ที่ 4</a:t>
            </a:r>
            <a:br>
              <a:rPr lang="th-TH" sz="105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1.อัตราป่วยโรคไข้เลือดออกลดลงร้อยละ 20 จาก</a:t>
            </a:r>
            <a:r>
              <a:rPr lang="th-TH" sz="105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ค่ามัธย</a:t>
            </a:r>
            <a:r>
              <a:rPr lang="th-TH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ฐาน 5 ปี</a:t>
            </a:r>
            <a:br>
              <a:rPr lang="th-TH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h-TH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2.อัตราตายโรคไข้เลือดออก = 0</a:t>
            </a:r>
          </a:p>
          <a:p>
            <a:pPr>
              <a:spcAft>
                <a:spcPts val="0"/>
              </a:spcAf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</a:t>
            </a:r>
            <a:r>
              <a:rPr lang="th-TH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ประสิทธิภาพของการใช้ </a:t>
            </a: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R8-506</a:t>
            </a:r>
          </a:p>
          <a:p>
            <a:pPr>
              <a:spcAft>
                <a:spcPts val="0"/>
              </a:spcAft>
            </a:pP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4.Helth literacy </a:t>
            </a:r>
            <a:r>
              <a:rPr lang="th-TH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ของประชาชน</a:t>
            </a:r>
            <a:r>
              <a:rPr lang="en-US" sz="105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105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6" name="Picture 2" descr="D:\png เทมเพลตสไลด์ By น้องแอ๋ว\sirial94.png"/>
          <p:cNvPicPr>
            <a:picLocks noChangeAspect="1" noChangeArrowheads="1"/>
          </p:cNvPicPr>
          <p:nvPr/>
        </p:nvPicPr>
        <p:blipFill>
          <a:blip r:embed="rId4" cstate="print"/>
          <a:srcRect l="19112"/>
          <a:stretch>
            <a:fillRect/>
          </a:stretch>
        </p:blipFill>
        <p:spPr bwMode="auto">
          <a:xfrm>
            <a:off x="142844" y="2428868"/>
            <a:ext cx="1857388" cy="714380"/>
          </a:xfrm>
          <a:prstGeom prst="rect">
            <a:avLst/>
          </a:prstGeom>
          <a:noFill/>
        </p:spPr>
      </p:pic>
      <p:sp>
        <p:nvSpPr>
          <p:cNvPr id="15" name="สี่เหลี่ยมผืนผ้า 14"/>
          <p:cNvSpPr/>
          <p:nvPr/>
        </p:nvSpPr>
        <p:spPr>
          <a:xfrm>
            <a:off x="142844" y="2428868"/>
            <a:ext cx="1785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เป้าหมาย</a:t>
            </a:r>
          </a:p>
          <a:p>
            <a:pPr algn="ctr"/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/ตัวชี้วัด</a:t>
            </a:r>
            <a:endParaRPr lang="th-TH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7" name="Picture 3" descr="D:\png เทมเพลตสไลด์ By น้องแอ๋ว\sirial98.png"/>
          <p:cNvPicPr>
            <a:picLocks noChangeAspect="1" noChangeArrowheads="1"/>
          </p:cNvPicPr>
          <p:nvPr/>
        </p:nvPicPr>
        <p:blipFill>
          <a:blip r:embed="rId5" cstate="print"/>
          <a:srcRect l="20000"/>
          <a:stretch>
            <a:fillRect/>
          </a:stretch>
        </p:blipFill>
        <p:spPr bwMode="auto">
          <a:xfrm>
            <a:off x="142844" y="4357694"/>
            <a:ext cx="1857388" cy="1214446"/>
          </a:xfrm>
          <a:prstGeom prst="rect">
            <a:avLst/>
          </a:prstGeom>
          <a:noFill/>
        </p:spPr>
      </p:pic>
      <p:sp>
        <p:nvSpPr>
          <p:cNvPr id="21" name="สี่เหลี่ยมผืนผ้า 20"/>
          <p:cNvSpPr/>
          <p:nvPr/>
        </p:nvSpPr>
        <p:spPr>
          <a:xfrm>
            <a:off x="285720" y="4714884"/>
            <a:ext cx="1359668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th-TH" sz="1800" b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กิจกรรหลัก</a:t>
            </a:r>
            <a:endParaRPr lang="en-US" sz="180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8" name="Picture 4" descr="D:\png เทมเพลตสไลด์ By น้องแอ๋ว\sirial96.png"/>
          <p:cNvPicPr>
            <a:picLocks noChangeAspect="1" noChangeArrowheads="1"/>
          </p:cNvPicPr>
          <p:nvPr/>
        </p:nvPicPr>
        <p:blipFill>
          <a:blip r:embed="rId6" cstate="print"/>
          <a:srcRect l="16667"/>
          <a:stretch>
            <a:fillRect/>
          </a:stretch>
        </p:blipFill>
        <p:spPr bwMode="auto">
          <a:xfrm>
            <a:off x="142844" y="3143248"/>
            <a:ext cx="1857388" cy="642942"/>
          </a:xfrm>
          <a:prstGeom prst="rect">
            <a:avLst/>
          </a:prstGeom>
          <a:noFill/>
        </p:spPr>
      </p:pic>
      <p:sp>
        <p:nvSpPr>
          <p:cNvPr id="22" name="สี่เหลี่ยมผืนผ้า 21"/>
          <p:cNvSpPr/>
          <p:nvPr/>
        </p:nvSpPr>
        <p:spPr>
          <a:xfrm>
            <a:off x="0" y="3071810"/>
            <a:ext cx="18088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1800" b="1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สถานการณ์</a:t>
            </a:r>
          </a:p>
          <a:p>
            <a:pPr algn="ctr"/>
            <a:r>
              <a:rPr lang="th-TH" sz="1800" b="1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th-TH" sz="1800" b="1" dirty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ข้อมูลพื้นฐาน</a:t>
            </a:r>
            <a:endParaRPr lang="th-TH" sz="1800" dirty="0">
              <a:solidFill>
                <a:srgbClr val="FFFF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" name="Picture 5" descr="D:\png เทมเพลตสไลด์ By น้องแอ๋ว\sirial95.png"/>
          <p:cNvPicPr>
            <a:picLocks noChangeAspect="1" noChangeArrowheads="1"/>
          </p:cNvPicPr>
          <p:nvPr/>
        </p:nvPicPr>
        <p:blipFill>
          <a:blip r:embed="rId7" cstate="print"/>
          <a:srcRect l="23538"/>
          <a:stretch>
            <a:fillRect/>
          </a:stretch>
        </p:blipFill>
        <p:spPr bwMode="auto">
          <a:xfrm>
            <a:off x="142844" y="3714753"/>
            <a:ext cx="1857388" cy="642942"/>
          </a:xfrm>
          <a:prstGeom prst="rect">
            <a:avLst/>
          </a:prstGeom>
          <a:noFill/>
        </p:spPr>
      </p:pic>
      <p:sp>
        <p:nvSpPr>
          <p:cNvPr id="39" name="สี่เหลี่ยมผืนผ้า 38"/>
          <p:cNvSpPr/>
          <p:nvPr/>
        </p:nvSpPr>
        <p:spPr>
          <a:xfrm>
            <a:off x="142844" y="3714752"/>
            <a:ext cx="15946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ยุทธศาสตร์</a:t>
            </a:r>
          </a:p>
          <a:p>
            <a:pPr algn="ctr"/>
            <a:r>
              <a:rPr lang="th-TH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/มาตรการ</a:t>
            </a:r>
            <a:endParaRPr lang="th-TH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1" name="Picture 6" descr="D:\png เทมเพลตสไลด์ By น้องแอ๋ว\sirial99.png"/>
          <p:cNvPicPr>
            <a:picLocks noChangeAspect="1" noChangeArrowheads="1"/>
          </p:cNvPicPr>
          <p:nvPr/>
        </p:nvPicPr>
        <p:blipFill>
          <a:blip r:embed="rId8" cstate="print"/>
          <a:srcRect l="22026"/>
          <a:stretch>
            <a:fillRect/>
          </a:stretch>
        </p:blipFill>
        <p:spPr bwMode="auto">
          <a:xfrm>
            <a:off x="142844" y="5572140"/>
            <a:ext cx="1857388" cy="1143008"/>
          </a:xfrm>
          <a:prstGeom prst="rect">
            <a:avLst/>
          </a:prstGeom>
          <a:noFill/>
        </p:spPr>
      </p:pic>
      <p:sp>
        <p:nvSpPr>
          <p:cNvPr id="42" name="สี่เหลี่ยมผืนผ้า 41"/>
          <p:cNvSpPr/>
          <p:nvPr/>
        </p:nvSpPr>
        <p:spPr>
          <a:xfrm>
            <a:off x="214282" y="5786454"/>
            <a:ext cx="1500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18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ระดับความสำเร็จ</a:t>
            </a:r>
            <a:endParaRPr lang="th-TH" sz="180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349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372</Words>
  <Application>Microsoft Office PowerPoint</Application>
  <PresentationFormat>นำเสนอทางหน้าจอ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4</vt:i4>
      </vt:variant>
    </vt:vector>
  </HeadingPairs>
  <TitlesOfParts>
    <vt:vector size="5" baseType="lpstr">
      <vt:lpstr>ชุดรูปแบบของ Office</vt:lpstr>
      <vt:lpstr>ภาพนิ่ง 1</vt:lpstr>
      <vt:lpstr>ภาพนิ่ง 2</vt:lpstr>
      <vt:lpstr>มาตรการและข้อเสนอแนะจากการตรวจราชการ</vt:lpstr>
      <vt:lpstr>ภาพนิ่ง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Boy</dc:creator>
  <cp:lastModifiedBy>Boy</cp:lastModifiedBy>
  <cp:revision>5</cp:revision>
  <dcterms:created xsi:type="dcterms:W3CDTF">2019-09-05T06:18:40Z</dcterms:created>
  <dcterms:modified xsi:type="dcterms:W3CDTF">2019-09-05T07:20:04Z</dcterms:modified>
</cp:coreProperties>
</file>